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6" r:id="rId3"/>
    <p:sldId id="277" r:id="rId4"/>
    <p:sldId id="261" r:id="rId5"/>
    <p:sldId id="278" r:id="rId6"/>
    <p:sldId id="258" r:id="rId7"/>
    <p:sldId id="262" r:id="rId8"/>
    <p:sldId id="263" r:id="rId9"/>
    <p:sldId id="264" r:id="rId10"/>
    <p:sldId id="259" r:id="rId11"/>
    <p:sldId id="265" r:id="rId12"/>
    <p:sldId id="260" r:id="rId13"/>
    <p:sldId id="280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87" r:id="rId23"/>
    <p:sldId id="288" r:id="rId24"/>
    <p:sldId id="290" r:id="rId25"/>
    <p:sldId id="28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4264"/>
    <a:srgbClr val="2A22C2"/>
    <a:srgbClr val="764A71"/>
    <a:srgbClr val="15975C"/>
    <a:srgbClr val="D311A0"/>
    <a:srgbClr val="A932B2"/>
    <a:srgbClr val="4297A2"/>
    <a:srgbClr val="F4AEA2"/>
    <a:srgbClr val="53CD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706" autoAdjust="0"/>
  </p:normalViewPr>
  <p:slideViewPr>
    <p:cSldViewPr snapToGrid="0">
      <p:cViewPr varScale="1">
        <p:scale>
          <a:sx n="95" d="100"/>
          <a:sy n="95" d="100"/>
        </p:scale>
        <p:origin x="16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1E886-7268-4892-B215-C90DCCD4F42E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5642C-E5EB-4558-B7EA-358AEA6C81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048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5642C-E5EB-4558-B7EA-358AEA6C8179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968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E34ED-76A5-E513-E5C1-733AEAF1C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BA28D-66BF-D6B4-F575-A5B6CF1B8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36005-999A-9647-06A8-3B0EC18E6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32C6-9B2C-4AB2-AEF6-E2C0D9808015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D8274-406A-683C-C2D4-13A3004B1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31B07-7AE2-4F82-A1BC-45A0D87B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46112-9E42-4C31-ACB1-AA465D43A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06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C618C-D2E9-65E4-4503-A26B1B79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2ADD7-D909-E88B-7659-3378FCCF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4514F-5C17-C40E-F293-741CA0B35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32C6-9B2C-4AB2-AEF6-E2C0D9808015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CF9AC-3B7B-746A-6025-F677CD5D2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65E20-E605-3FF7-9EEC-68FC6362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46112-9E42-4C31-ACB1-AA465D43A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34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913464-3E25-7418-49B0-8FB242B31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019719-A851-104C-8A53-C909D681E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5DF0D-A56F-4A11-C603-A201ECC8B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32C6-9B2C-4AB2-AEF6-E2C0D9808015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2A050-E0D9-EADE-C671-61C9443D6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E2510-979E-5C90-088B-0A7765E54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46112-9E42-4C31-ACB1-AA465D43A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83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18FE-BEDD-DF61-93AA-9DBEFF90F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395CC-7300-5FD4-9170-D8890191C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43158-836C-1C3B-F1B6-6E2CB6D7B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32C6-9B2C-4AB2-AEF6-E2C0D9808015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E623-C9F7-2703-21E9-C9D7146C7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0527F-EF8D-EBC8-C251-9D1B01989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46112-9E42-4C31-ACB1-AA465D43A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49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A6FCF-C7E4-5EA8-AEBA-DEC14494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65C7D-4F68-1C1A-04EA-513FE46A2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73EDD-6C24-EE4C-4346-02601A212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32C6-9B2C-4AB2-AEF6-E2C0D9808015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7E66B-F822-7377-938A-33FDCDE9D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C883-0E55-4A4D-02F0-F23C12A9A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46112-9E42-4C31-ACB1-AA465D43A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332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A3D2-D27B-9867-5B81-DCEF1AB89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06452-91DC-11B8-8836-8AE3A6CEF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7421E-F2E6-C134-6956-F355D7911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BC876-7146-5EF3-1F01-16F013BF7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32C6-9B2C-4AB2-AEF6-E2C0D9808015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51159-BDE2-3C01-E45B-917A372D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83119-6ABD-E1A8-DE28-E3599F581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46112-9E42-4C31-ACB1-AA465D43A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936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C6809-B94A-D616-D38D-98300FA5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61D46-065F-2F6D-879C-D69FEB803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B5D8C-F018-913D-2D98-6BA00FFAE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823C5-D66C-C7B9-B8E1-ADB23F74A1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817002-B711-327C-C87D-3EF1C855E7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B1AC26-3EF0-AFDE-9790-75798359A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32C6-9B2C-4AB2-AEF6-E2C0D9808015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4671D2-DEE2-1919-C654-016861FD9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06E9E1-4562-9CD4-C438-1DE0DFD0B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46112-9E42-4C31-ACB1-AA465D43A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85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CA047-E0AD-CE78-3E86-A58203A49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CCD51-8D5F-3489-139A-72D69C739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32C6-9B2C-4AB2-AEF6-E2C0D9808015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25544-74FC-7AC9-C285-2C015103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DB40A-7BF7-5FEB-8AF4-35F0F47B4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46112-9E42-4C31-ACB1-AA465D43A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77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47773F-6C02-C94F-54C5-85D88642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32C6-9B2C-4AB2-AEF6-E2C0D9808015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B6B99-90F6-08D7-4DDB-0961E4C56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C7D6C-A85B-CD3E-D950-F6D43CA6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46112-9E42-4C31-ACB1-AA465D43A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345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C96BB-1024-FC1C-E4B7-3C97F21DD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C1D2E-0CC7-58EF-9969-0FB3B82F2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3BEA4-D768-670A-43FF-3501A4C38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F30F1-6E83-D08E-50AA-4A042D317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32C6-9B2C-4AB2-AEF6-E2C0D9808015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A1D1C-D2E3-BC81-7403-9B7B57582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86C5C-EF88-692E-0E03-01DD0187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46112-9E42-4C31-ACB1-AA465D43A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707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38628-9A1D-0BDC-D30A-B5561417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91EF4E-F0FF-B9C7-7FB3-70F525B9F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536CF-F8D1-6DDC-4E43-2D54AC755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CDBA3-5CCB-F5E1-B70A-37B014CFE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32C6-9B2C-4AB2-AEF6-E2C0D9808015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025EE-5DE2-CA49-0C98-0DB96255E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AE10C-BDE7-C3EF-42AB-26EE17A2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46112-9E42-4C31-ACB1-AA465D43A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5028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6D4803-F622-59D4-5CAB-72C77324B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9D932-B100-2AA4-9C21-04742FE61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C4C39-54DC-9B1C-A911-49A0C7DE05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F32C6-9B2C-4AB2-AEF6-E2C0D9808015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A35CB-B6B5-75D8-7547-963A91AE2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3E565-1A26-E12C-39F9-366F0CA00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46112-9E42-4C31-ACB1-AA465D43A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594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VEDw1YykME?si=ElAcmdANkj4_R5mE" TargetMode="External"/><Relationship Id="rId2" Type="http://schemas.openxmlformats.org/officeDocument/2006/relationships/hyperlink" Target="https://www.10xgenomics.com/blog/single-cell-rna-seq-an-introductory-overview-and-tools-for-getting-started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ature.com/articles/s41597-019-0351-8" TargetMode="External"/><Relationship Id="rId5" Type="http://schemas.openxmlformats.org/officeDocument/2006/relationships/hyperlink" Target="file:///C:\Users\admin\Downloads\CG000732_ChromiumGEM-X_SingleCell3_ReagentKitsv4_CellSurfaceProtein_UserGuide_RevA.pdf" TargetMode="External"/><Relationship Id="rId4" Type="http://schemas.openxmlformats.org/officeDocument/2006/relationships/hyperlink" Target="https://www.10xgenomics.com/support/single-cell-gene-expression/documentatio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2C93AF-716C-D29E-D9D6-0500004594A8}"/>
              </a:ext>
            </a:extLst>
          </p:cNvPr>
          <p:cNvSpPr txBox="1"/>
          <p:nvPr/>
        </p:nvSpPr>
        <p:spPr>
          <a:xfrm>
            <a:off x="1631746" y="1813541"/>
            <a:ext cx="9916787" cy="2773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68096">
              <a:spcAft>
                <a:spcPts val="600"/>
              </a:spcAft>
            </a:pPr>
            <a:endParaRPr lang="en-IN" sz="151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68096">
              <a:spcAft>
                <a:spcPts val="600"/>
              </a:spcAft>
            </a:pPr>
            <a:endParaRPr lang="en-IN" sz="151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68096">
              <a:spcAft>
                <a:spcPts val="600"/>
              </a:spcAft>
            </a:pPr>
            <a:r>
              <a:rPr lang="en-IN" sz="3200" kern="1200" dirty="0">
                <a:solidFill>
                  <a:srgbClr val="00B050"/>
                </a:solidFill>
                <a:latin typeface="Cooper Black" panose="0208090404030B020404" pitchFamily="18" charset="0"/>
                <a:ea typeface="+mn-ea"/>
                <a:cs typeface="Times New Roman" panose="02020603050405020304" pitchFamily="18" charset="0"/>
              </a:rPr>
              <a:t>SINGLE-CELL RNA SEQUENCING TECHNIQUE</a:t>
            </a:r>
          </a:p>
          <a:p>
            <a:pPr defTabSz="768096">
              <a:spcAft>
                <a:spcPts val="600"/>
              </a:spcAft>
            </a:pPr>
            <a:endParaRPr lang="en-IN" sz="3200" i="1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defTabSz="768096">
              <a:spcAft>
                <a:spcPts val="600"/>
              </a:spcAft>
            </a:pPr>
            <a:r>
              <a:rPr lang="en-IN" sz="3696" i="1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</a:t>
            </a:r>
            <a:r>
              <a:rPr lang="en-IN" sz="2016" b="1" i="1" kern="1200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------What is SINGLE CELL and why does it matter?? </a:t>
            </a:r>
          </a:p>
          <a:p>
            <a:pPr>
              <a:spcAft>
                <a:spcPts val="600"/>
              </a:spcAft>
            </a:pPr>
            <a:endParaRPr lang="en-IN" dirty="0"/>
          </a:p>
        </p:txBody>
      </p:sp>
      <p:pic>
        <p:nvPicPr>
          <p:cNvPr id="5" name="Picture 2" descr="Cellular differentiation - Wikipedia">
            <a:extLst>
              <a:ext uri="{FF2B5EF4-FFF2-40B4-BE49-F238E27FC236}">
                <a16:creationId xmlns:a16="http://schemas.microsoft.com/office/drawing/2014/main" id="{609EEE82-84F0-B0E1-8E66-CD42A0DFF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5" t="33009" r="37222" b="38672"/>
          <a:stretch/>
        </p:blipFill>
        <p:spPr bwMode="auto">
          <a:xfrm>
            <a:off x="3098018" y="802830"/>
            <a:ext cx="1432292" cy="128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ellular differentiation - Wikipedia">
            <a:extLst>
              <a:ext uri="{FF2B5EF4-FFF2-40B4-BE49-F238E27FC236}">
                <a16:creationId xmlns:a16="http://schemas.microsoft.com/office/drawing/2014/main" id="{0E4D5EB2-1ECC-A2AC-1F7B-D80EAA5F6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" t="33009" r="74555" b="40340"/>
          <a:stretch/>
        </p:blipFill>
        <p:spPr bwMode="auto">
          <a:xfrm>
            <a:off x="9163770" y="878741"/>
            <a:ext cx="1396484" cy="12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ellular differentiation - Wikipedia">
            <a:extLst>
              <a:ext uri="{FF2B5EF4-FFF2-40B4-BE49-F238E27FC236}">
                <a16:creationId xmlns:a16="http://schemas.microsoft.com/office/drawing/2014/main" id="{40B8975D-D836-12D2-547D-0DDC39361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1" t="39932" r="4889" b="35054"/>
          <a:stretch/>
        </p:blipFill>
        <p:spPr bwMode="auto">
          <a:xfrm>
            <a:off x="9518260" y="4460013"/>
            <a:ext cx="1371420" cy="127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ellular differentiation - Wikipedia">
            <a:extLst>
              <a:ext uri="{FF2B5EF4-FFF2-40B4-BE49-F238E27FC236}">
                <a16:creationId xmlns:a16="http://schemas.microsoft.com/office/drawing/2014/main" id="{8D7C312E-219B-2522-A344-247B3376C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4" t="914" r="36222" b="85241"/>
          <a:stretch/>
        </p:blipFill>
        <p:spPr bwMode="auto">
          <a:xfrm>
            <a:off x="6112990" y="1221188"/>
            <a:ext cx="1568359" cy="63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Nerve cells - What are cells? - 3rd level Science Revision - BBC Bitesize">
            <a:extLst>
              <a:ext uri="{FF2B5EF4-FFF2-40B4-BE49-F238E27FC236}">
                <a16:creationId xmlns:a16="http://schemas.microsoft.com/office/drawing/2014/main" id="{B1CCD7A7-117E-F41D-5612-8DB10118E8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9" t="9177" r="27037" b="35844"/>
          <a:stretch/>
        </p:blipFill>
        <p:spPr bwMode="auto">
          <a:xfrm>
            <a:off x="5858758" y="4566762"/>
            <a:ext cx="1869140" cy="119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9B7730-05A3-D83C-569F-55A20BB37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521" y="3200074"/>
            <a:ext cx="1534116" cy="1070014"/>
          </a:xfrm>
          <a:prstGeom prst="rect">
            <a:avLst/>
          </a:prstGeom>
        </p:spPr>
      </p:pic>
      <p:pic>
        <p:nvPicPr>
          <p:cNvPr id="5122" name="Picture 2" descr="Single cell library preparation system Chromium Controller (10X Genomics) -  Core Facility">
            <a:extLst>
              <a:ext uri="{FF2B5EF4-FFF2-40B4-BE49-F238E27FC236}">
                <a16:creationId xmlns:a16="http://schemas.microsoft.com/office/drawing/2014/main" id="{6EF25FB2-09E9-910E-EDB2-1FEE69281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4" t="19506" b="13334"/>
          <a:stretch/>
        </p:blipFill>
        <p:spPr bwMode="auto">
          <a:xfrm>
            <a:off x="1721724" y="4235947"/>
            <a:ext cx="2752587" cy="20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685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4491C-015F-93E7-0314-ECAD6B08B248}"/>
              </a:ext>
            </a:extLst>
          </p:cNvPr>
          <p:cNvSpPr txBox="1"/>
          <p:nvPr/>
        </p:nvSpPr>
        <p:spPr>
          <a:xfrm>
            <a:off x="1060232" y="3941205"/>
            <a:ext cx="10071536" cy="9297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i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Step 3: Breaking the emulsion GEM Bead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54E897-9366-EFEF-C415-55CBCE6B2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7" b="3605"/>
          <a:stretch/>
        </p:blipFill>
        <p:spPr>
          <a:xfrm>
            <a:off x="897717" y="828253"/>
            <a:ext cx="5069590" cy="26851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A81825-F1A8-BCAD-259C-E8BEC7731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7"/>
          <a:stretch/>
        </p:blipFill>
        <p:spPr>
          <a:xfrm>
            <a:off x="6228507" y="760612"/>
            <a:ext cx="5065776" cy="2820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D44006-E8E7-56E7-12E2-4F11520D8CDF}"/>
              </a:ext>
            </a:extLst>
          </p:cNvPr>
          <p:cNvSpPr txBox="1"/>
          <p:nvPr/>
        </p:nvSpPr>
        <p:spPr>
          <a:xfrm>
            <a:off x="1349166" y="493798"/>
            <a:ext cx="53424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IN"/>
          </a:p>
          <a:p>
            <a:pPr>
              <a:spcAft>
                <a:spcPts val="600"/>
              </a:spcAft>
            </a:pPr>
            <a:endParaRPr lang="en-IN"/>
          </a:p>
          <a:p>
            <a:pPr>
              <a:spcAft>
                <a:spcPts val="600"/>
              </a:spcAft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6490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9ADFD2-8723-64B4-1F05-5327CDEAA005}"/>
              </a:ext>
            </a:extLst>
          </p:cNvPr>
          <p:cNvSpPr txBox="1"/>
          <p:nvPr/>
        </p:nvSpPr>
        <p:spPr>
          <a:xfrm>
            <a:off x="4474462" y="630936"/>
            <a:ext cx="7074409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Sequences with the same barcode can be grouped together as they are coming from same cell source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E35B3-0D06-1E0E-35F7-7FACB2EC8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28" y="2971800"/>
            <a:ext cx="10661751" cy="327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6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0F5F68-B862-6AAB-FFE8-394D4EC65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" t="10458" r="43618" b="22551"/>
          <a:stretch/>
        </p:blipFill>
        <p:spPr>
          <a:xfrm>
            <a:off x="747346" y="756138"/>
            <a:ext cx="4246686" cy="3295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F1BCC1-67B2-F67B-AB57-29983FF93B35}"/>
              </a:ext>
            </a:extLst>
          </p:cNvPr>
          <p:cNvSpPr txBox="1"/>
          <p:nvPr/>
        </p:nvSpPr>
        <p:spPr>
          <a:xfrm>
            <a:off x="5482004" y="1723292"/>
            <a:ext cx="2686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 Transcription happening inside the Emulsion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8713DF-43A0-BEDC-A763-3BA366569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270" y="3215502"/>
            <a:ext cx="5197290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83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1D2488-8EDA-3004-EDAF-A56DD033B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606" y="457200"/>
            <a:ext cx="745278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46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F78B2A-C1A6-82CB-8AE7-C0A644CA4D50}"/>
              </a:ext>
            </a:extLst>
          </p:cNvPr>
          <p:cNvSpPr txBox="1"/>
          <p:nvPr/>
        </p:nvSpPr>
        <p:spPr>
          <a:xfrm>
            <a:off x="414866" y="491067"/>
            <a:ext cx="5232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4 Library Preparation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917DD-AB62-2EA0-1065-CF26F953D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2" t="1689" b="-1"/>
          <a:stretch/>
        </p:blipFill>
        <p:spPr>
          <a:xfrm>
            <a:off x="5037666" y="1352841"/>
            <a:ext cx="6180091" cy="4997159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ACB79B28-E573-7AFB-0B38-4B4DF5821304}"/>
              </a:ext>
            </a:extLst>
          </p:cNvPr>
          <p:cNvSpPr/>
          <p:nvPr/>
        </p:nvSpPr>
        <p:spPr>
          <a:xfrm rot="5400000">
            <a:off x="4256616" y="5401735"/>
            <a:ext cx="381000" cy="5926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7F0323-4FF5-D954-3B03-E0C1F4C05A25}"/>
              </a:ext>
            </a:extLst>
          </p:cNvPr>
          <p:cNvSpPr/>
          <p:nvPr/>
        </p:nvSpPr>
        <p:spPr>
          <a:xfrm>
            <a:off x="1155697" y="5272963"/>
            <a:ext cx="2783418" cy="67733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Read By a Sequencer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5464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4B72E-5E40-0084-F78F-103EECDD9D8A}"/>
              </a:ext>
            </a:extLst>
          </p:cNvPr>
          <p:cNvSpPr txBox="1"/>
          <p:nvPr/>
        </p:nvSpPr>
        <p:spPr>
          <a:xfrm>
            <a:off x="811089" y="967884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Step 5 Library QC and Sequencing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C3AE9-70D2-A249-38AC-1C010D6D7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01"/>
          <a:stretch/>
        </p:blipFill>
        <p:spPr>
          <a:xfrm>
            <a:off x="838200" y="2831273"/>
            <a:ext cx="2730222" cy="229445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57AAFE5-BFB2-2935-A9C0-339FA0DBF882}"/>
              </a:ext>
            </a:extLst>
          </p:cNvPr>
          <p:cNvSpPr/>
          <p:nvPr/>
        </p:nvSpPr>
        <p:spPr>
          <a:xfrm>
            <a:off x="7830935" y="3570402"/>
            <a:ext cx="734501" cy="3556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Illumina Expands World's Most Comprehensive Next-Generation, 48% OFF">
            <a:extLst>
              <a:ext uri="{FF2B5EF4-FFF2-40B4-BE49-F238E27FC236}">
                <a16:creationId xmlns:a16="http://schemas.microsoft.com/office/drawing/2014/main" id="{6C10E91A-8A28-4525-BF67-CF9CE6B78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7" t="18765" r="33091" b="20741"/>
          <a:stretch/>
        </p:blipFill>
        <p:spPr bwMode="auto">
          <a:xfrm>
            <a:off x="4880614" y="2491208"/>
            <a:ext cx="2705717" cy="241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FDCD118-5021-3176-2CBA-861BD6C1B5A5}"/>
              </a:ext>
            </a:extLst>
          </p:cNvPr>
          <p:cNvSpPr/>
          <p:nvPr/>
        </p:nvSpPr>
        <p:spPr>
          <a:xfrm>
            <a:off x="3991238" y="3570403"/>
            <a:ext cx="734501" cy="3556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D6F6A5-F866-115C-CD27-2037AED12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97"/>
          <a:stretch/>
        </p:blipFill>
        <p:spPr>
          <a:xfrm>
            <a:off x="8810041" y="2905969"/>
            <a:ext cx="2543759" cy="17705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FDA909-706C-04FA-058C-36D4C655B97B}"/>
              </a:ext>
            </a:extLst>
          </p:cNvPr>
          <p:cNvSpPr txBox="1"/>
          <p:nvPr/>
        </p:nvSpPr>
        <p:spPr>
          <a:xfrm>
            <a:off x="9815214" y="5184842"/>
            <a:ext cx="1538586" cy="34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32104">
              <a:spcAft>
                <a:spcPts val="600"/>
              </a:spcAft>
            </a:pPr>
            <a:r>
              <a:rPr lang="en-IN" sz="1638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READS 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113007-19B9-0FD1-CC2D-983F9F4CB1CB}"/>
              </a:ext>
            </a:extLst>
          </p:cNvPr>
          <p:cNvSpPr txBox="1"/>
          <p:nvPr/>
        </p:nvSpPr>
        <p:spPr>
          <a:xfrm>
            <a:off x="4948482" y="5219787"/>
            <a:ext cx="2705717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32104">
              <a:spcAft>
                <a:spcPts val="600"/>
              </a:spcAft>
            </a:pPr>
            <a:r>
              <a:rPr lang="en-IN" sz="182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Loaded onto a Sequencer</a:t>
            </a: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901520-CA17-4433-140F-AE60FC807F11}"/>
              </a:ext>
            </a:extLst>
          </p:cNvPr>
          <p:cNvSpPr txBox="1"/>
          <p:nvPr/>
        </p:nvSpPr>
        <p:spPr>
          <a:xfrm>
            <a:off x="1111423" y="5353475"/>
            <a:ext cx="2451887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32104">
              <a:spcAft>
                <a:spcPts val="600"/>
              </a:spcAft>
            </a:pPr>
            <a:r>
              <a:rPr lang="en-IN" sz="182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Passed Library QC</a:t>
            </a: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566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0826F7-3C93-3E7A-89C9-19289470DAA0}"/>
              </a:ext>
            </a:extLst>
          </p:cNvPr>
          <p:cNvSpPr/>
          <p:nvPr/>
        </p:nvSpPr>
        <p:spPr>
          <a:xfrm>
            <a:off x="1532388" y="1955451"/>
            <a:ext cx="1679620" cy="3794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8952">
              <a:spcAft>
                <a:spcPts val="600"/>
              </a:spcAft>
            </a:pPr>
            <a:r>
              <a:rPr lang="en-IN" sz="1494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FASTQ Files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521355-ECB3-24ED-428F-ADF432E6E51F}"/>
              </a:ext>
            </a:extLst>
          </p:cNvPr>
          <p:cNvCxnSpPr/>
          <p:nvPr/>
        </p:nvCxnSpPr>
        <p:spPr>
          <a:xfrm>
            <a:off x="3331479" y="2173310"/>
            <a:ext cx="57627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6AA7A62-B27A-464B-6014-FC1C1A980D53}"/>
              </a:ext>
            </a:extLst>
          </p:cNvPr>
          <p:cNvSpPr/>
          <p:nvPr/>
        </p:nvSpPr>
        <p:spPr>
          <a:xfrm>
            <a:off x="3963972" y="1871119"/>
            <a:ext cx="1806120" cy="60438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8952">
              <a:spcAft>
                <a:spcPts val="600"/>
              </a:spcAft>
            </a:pPr>
            <a:r>
              <a:rPr lang="en-IN" sz="1494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Read Processing &amp; quantification 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D2A4AB-F3D8-9C45-A25C-50ED0934FE47}"/>
              </a:ext>
            </a:extLst>
          </p:cNvPr>
          <p:cNvCxnSpPr/>
          <p:nvPr/>
        </p:nvCxnSpPr>
        <p:spPr>
          <a:xfrm>
            <a:off x="5875507" y="2173310"/>
            <a:ext cx="57627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479F404-D52C-FE35-141F-ED7E43E636CE}"/>
              </a:ext>
            </a:extLst>
          </p:cNvPr>
          <p:cNvSpPr/>
          <p:nvPr/>
        </p:nvSpPr>
        <p:spPr>
          <a:xfrm>
            <a:off x="6641525" y="1871129"/>
            <a:ext cx="1532039" cy="60437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8952">
              <a:spcAft>
                <a:spcPts val="600"/>
              </a:spcAft>
            </a:pPr>
            <a:r>
              <a:rPr lang="en-IN" sz="1494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QC &amp; Filtering 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37C28E-AAFA-82DC-5DEF-DB4F79F6A186}"/>
              </a:ext>
            </a:extLst>
          </p:cNvPr>
          <p:cNvCxnSpPr/>
          <p:nvPr/>
        </p:nvCxnSpPr>
        <p:spPr>
          <a:xfrm>
            <a:off x="8398451" y="2145198"/>
            <a:ext cx="57627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D4D8E-244E-5991-410B-410938352297}"/>
              </a:ext>
            </a:extLst>
          </p:cNvPr>
          <p:cNvSpPr/>
          <p:nvPr/>
        </p:nvSpPr>
        <p:spPr>
          <a:xfrm>
            <a:off x="9122304" y="1871119"/>
            <a:ext cx="1806120" cy="604381"/>
          </a:xfrm>
          <a:prstGeom prst="rect">
            <a:avLst/>
          </a:prstGeom>
          <a:solidFill>
            <a:srgbClr val="53CD9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8952">
              <a:spcAft>
                <a:spcPts val="600"/>
              </a:spcAft>
            </a:pPr>
            <a:r>
              <a:rPr lang="en-IN" sz="1494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Integration 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4DC8B3-D964-66B9-0343-8F8EF9405F8D}"/>
              </a:ext>
            </a:extLst>
          </p:cNvPr>
          <p:cNvSpPr/>
          <p:nvPr/>
        </p:nvSpPr>
        <p:spPr>
          <a:xfrm>
            <a:off x="9396385" y="3845902"/>
            <a:ext cx="1532039" cy="96279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8952">
              <a:spcAft>
                <a:spcPts val="600"/>
              </a:spcAft>
            </a:pPr>
            <a:r>
              <a:rPr lang="en-IN" sz="1494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Clustering &amp; Visualization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73A5BE-17E0-2AD0-6935-A6BD1BF8DF2A}"/>
              </a:ext>
            </a:extLst>
          </p:cNvPr>
          <p:cNvCxnSpPr/>
          <p:nvPr/>
        </p:nvCxnSpPr>
        <p:spPr>
          <a:xfrm>
            <a:off x="10025364" y="2862024"/>
            <a:ext cx="0" cy="597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0263CD4-2CB5-3863-E71C-AC9B62E32B9E}"/>
              </a:ext>
            </a:extLst>
          </p:cNvPr>
          <p:cNvSpPr/>
          <p:nvPr/>
        </p:nvSpPr>
        <p:spPr>
          <a:xfrm>
            <a:off x="6866412" y="3845911"/>
            <a:ext cx="1532039" cy="96278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8952">
              <a:spcAft>
                <a:spcPts val="600"/>
              </a:spcAft>
            </a:pPr>
            <a:r>
              <a:rPr lang="en-IN" sz="1494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Differential Gene expression analysis 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FB4D1C-FCCD-BC87-A44D-DDA368756AA8}"/>
              </a:ext>
            </a:extLst>
          </p:cNvPr>
          <p:cNvSpPr/>
          <p:nvPr/>
        </p:nvSpPr>
        <p:spPr>
          <a:xfrm>
            <a:off x="4023708" y="3845911"/>
            <a:ext cx="1746384" cy="9627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8952">
              <a:spcAft>
                <a:spcPts val="600"/>
              </a:spcAft>
            </a:pPr>
            <a:r>
              <a:rPr lang="en-IN" sz="1494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Cell Type Annotation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3E3427-4E66-244C-AAD3-B5151918985A}"/>
              </a:ext>
            </a:extLst>
          </p:cNvPr>
          <p:cNvCxnSpPr>
            <a:cxnSpLocks/>
          </p:cNvCxnSpPr>
          <p:nvPr/>
        </p:nvCxnSpPr>
        <p:spPr>
          <a:xfrm flipH="1">
            <a:off x="3036316" y="4327299"/>
            <a:ext cx="8011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63BBC9F-8D0E-E7A7-4240-4AE85C1D4935}"/>
              </a:ext>
            </a:extLst>
          </p:cNvPr>
          <p:cNvSpPr/>
          <p:nvPr/>
        </p:nvSpPr>
        <p:spPr>
          <a:xfrm>
            <a:off x="1263578" y="3817792"/>
            <a:ext cx="1746384" cy="962786"/>
          </a:xfrm>
          <a:prstGeom prst="rect">
            <a:avLst/>
          </a:prstGeom>
          <a:solidFill>
            <a:srgbClr val="1597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8952">
              <a:spcAft>
                <a:spcPts val="600"/>
              </a:spcAft>
            </a:pPr>
            <a:r>
              <a:rPr lang="en-IN" sz="1494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Down Stream Analysis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04ACAD-E95B-5E19-4449-E6A4AF98D8F5}"/>
              </a:ext>
            </a:extLst>
          </p:cNvPr>
          <p:cNvCxnSpPr>
            <a:cxnSpLocks/>
          </p:cNvCxnSpPr>
          <p:nvPr/>
        </p:nvCxnSpPr>
        <p:spPr>
          <a:xfrm flipH="1">
            <a:off x="5875507" y="4323785"/>
            <a:ext cx="8011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A23F26-1CFD-1C0B-644E-73BCFB6696E4}"/>
              </a:ext>
            </a:extLst>
          </p:cNvPr>
          <p:cNvCxnSpPr>
            <a:cxnSpLocks/>
          </p:cNvCxnSpPr>
          <p:nvPr/>
        </p:nvCxnSpPr>
        <p:spPr>
          <a:xfrm flipH="1">
            <a:off x="8503866" y="4299187"/>
            <a:ext cx="8011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02CDB2-68CA-0D22-6AD9-6A2532F2AC3C}"/>
              </a:ext>
            </a:extLst>
          </p:cNvPr>
          <p:cNvSpPr txBox="1"/>
          <p:nvPr/>
        </p:nvSpPr>
        <p:spPr>
          <a:xfrm>
            <a:off x="2152323" y="2949538"/>
            <a:ext cx="7638166" cy="4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IN" sz="2324" b="1" i="1" kern="1200" dirty="0">
                <a:solidFill>
                  <a:srgbClr val="2C61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Single-cell gene expression – Data Analysis Summary </a:t>
            </a:r>
            <a:endParaRPr lang="en-IN" sz="2800" b="1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830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3C3073-A774-A83A-96E4-FEC322C2026F}"/>
              </a:ext>
            </a:extLst>
          </p:cNvPr>
          <p:cNvSpPr txBox="1"/>
          <p:nvPr/>
        </p:nvSpPr>
        <p:spPr>
          <a:xfrm>
            <a:off x="474133" y="482600"/>
            <a:ext cx="7103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1">
                <a:solidFill>
                  <a:srgbClr val="D311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Read processing and Quantification</a:t>
            </a:r>
            <a:endParaRPr lang="en-IN" sz="2800" b="1" i="1" dirty="0">
              <a:solidFill>
                <a:srgbClr val="D311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E0479F-4342-CA2C-89F4-3C094C59FB53}"/>
              </a:ext>
            </a:extLst>
          </p:cNvPr>
          <p:cNvSpPr txBox="1"/>
          <p:nvPr/>
        </p:nvSpPr>
        <p:spPr>
          <a:xfrm>
            <a:off x="694267" y="1439333"/>
            <a:ext cx="61891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Analysis tool – </a:t>
            </a:r>
            <a:r>
              <a:rPr lang="en-IN" sz="3600" b="1">
                <a:solidFill>
                  <a:srgbClr val="D311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RANGER</a:t>
            </a:r>
            <a:endParaRPr lang="en-IN" sz="2400">
              <a:solidFill>
                <a:srgbClr val="D311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Process – Extracting cell barcodes, alignment, UMI counting</a:t>
            </a:r>
          </a:p>
          <a:p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Output --- Feature barcode matrix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9B107-320E-16E5-B3FB-9494B7365B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5" t="34568" b="10988"/>
          <a:stretch/>
        </p:blipFill>
        <p:spPr>
          <a:xfrm>
            <a:off x="5960534" y="2501162"/>
            <a:ext cx="5782733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07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6ECB8-C4BC-5AB3-1888-BEC344F8A57F}"/>
              </a:ext>
            </a:extLst>
          </p:cNvPr>
          <p:cNvSpPr txBox="1"/>
          <p:nvPr/>
        </p:nvSpPr>
        <p:spPr>
          <a:xfrm>
            <a:off x="660400" y="60273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i="1" dirty="0">
                <a:solidFill>
                  <a:srgbClr val="2A22C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QC &amp; Filtering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F6F3AB-680A-1AA4-AF13-AD8E9385EA21}"/>
              </a:ext>
            </a:extLst>
          </p:cNvPr>
          <p:cNvSpPr txBox="1"/>
          <p:nvPr/>
        </p:nvSpPr>
        <p:spPr>
          <a:xfrm>
            <a:off x="660400" y="1744358"/>
            <a:ext cx="7408333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tools  – </a:t>
            </a:r>
            <a:r>
              <a:rPr lang="en-IN" sz="2800" b="1" dirty="0">
                <a:solidFill>
                  <a:srgbClr val="D311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RANGER &amp; </a:t>
            </a:r>
            <a:r>
              <a:rPr lang="en-IN" sz="2800" b="1" dirty="0">
                <a:solidFill>
                  <a:srgbClr val="2A22C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LOUPE</a:t>
            </a:r>
            <a:endParaRPr lang="en-IN" sz="1800" dirty="0">
              <a:solidFill>
                <a:srgbClr val="2A22C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– Detecting cell-associated barcodes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Checking mapping and sequence qualities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Filtering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barcodes based on a number of features, reads, etc..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--- Filtered barcodes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C8A410-8DC6-37B9-A8CD-D6BF60D68D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65" t="65419" r="1929" b="12099"/>
          <a:stretch/>
        </p:blipFill>
        <p:spPr>
          <a:xfrm>
            <a:off x="4461933" y="4098905"/>
            <a:ext cx="6890075" cy="186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6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4B7266-B91E-8FF8-7F24-1F0A1FEEB610}"/>
              </a:ext>
            </a:extLst>
          </p:cNvPr>
          <p:cNvSpPr txBox="1"/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i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3. Data Integration</a:t>
            </a:r>
          </a:p>
        </p:txBody>
      </p:sp>
      <p:sp>
        <p:nvSpPr>
          <p:cNvPr id="308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422B44-F2D8-A13F-CDC1-BF10F9BB24D4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tools  – 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RANGER &amp; Community Developed tools 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–  Integrate Multiple samples and correct potential batch effects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--- Corrected, Integrated Data</a:t>
            </a:r>
          </a:p>
        </p:txBody>
      </p:sp>
      <p:pic>
        <p:nvPicPr>
          <p:cNvPr id="3074" name="Picture 2" descr="Batch Effect Correction - 10x Genomics">
            <a:extLst>
              <a:ext uri="{FF2B5EF4-FFF2-40B4-BE49-F238E27FC236}">
                <a16:creationId xmlns:a16="http://schemas.microsoft.com/office/drawing/2014/main" id="{79552382-C89E-A700-6D16-6A204C81C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6146" y="2290936"/>
            <a:ext cx="10087516" cy="39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870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15,400+ Human Cell Stock Photos, Pictures &amp; Royalty-Free Images - iStock |  Human cell icon, Human cell vector, Human cell membrane">
            <a:extLst>
              <a:ext uri="{FF2B5EF4-FFF2-40B4-BE49-F238E27FC236}">
                <a16:creationId xmlns:a16="http://schemas.microsoft.com/office/drawing/2014/main" id="{A8619382-0A72-3559-DF4E-C5EBDBEBA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267" y="0"/>
            <a:ext cx="12251267" cy="6858000"/>
          </a:xfrm>
          <a:prstGeom prst="rect">
            <a:avLst/>
          </a:prstGeom>
          <a:noFill/>
          <a:effectLst>
            <a:reflection blurRad="1270000" stA="2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8A8CE4-3EBB-35C1-7553-A1A55915189D}"/>
              </a:ext>
            </a:extLst>
          </p:cNvPr>
          <p:cNvSpPr txBox="1"/>
          <p:nvPr/>
        </p:nvSpPr>
        <p:spPr>
          <a:xfrm>
            <a:off x="502920" y="1693949"/>
            <a:ext cx="106963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i="1" dirty="0">
                <a:solidFill>
                  <a:srgbClr val="A932B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 trillion cells in the human body</a:t>
            </a:r>
            <a:r>
              <a:rPr lang="en-IN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with its own set of expressed genes</a:t>
            </a: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Enormous complexity within each cell</a:t>
            </a: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Interactions of millions of different molecules and molecular machines</a:t>
            </a: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Cells form tissues, which form organ</a:t>
            </a: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tissue with a large diversity of cells and cell types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ECBD0B-87C5-9615-90CE-688E6114C1F4}"/>
              </a:ext>
            </a:extLst>
          </p:cNvPr>
          <p:cNvSpPr txBox="1"/>
          <p:nvPr/>
        </p:nvSpPr>
        <p:spPr>
          <a:xfrm>
            <a:off x="320040" y="346327"/>
            <a:ext cx="73979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Biology is Immensely Complex</a:t>
            </a:r>
          </a:p>
        </p:txBody>
      </p:sp>
    </p:spTree>
    <p:extLst>
      <p:ext uri="{BB962C8B-B14F-4D97-AF65-F5344CB8AC3E}">
        <p14:creationId xmlns:p14="http://schemas.microsoft.com/office/powerpoint/2010/main" val="2879372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AD8650-0FF1-2F0F-A56D-FCCC8E11C521}"/>
              </a:ext>
            </a:extLst>
          </p:cNvPr>
          <p:cNvSpPr txBox="1"/>
          <p:nvPr/>
        </p:nvSpPr>
        <p:spPr>
          <a:xfrm>
            <a:off x="339991" y="59148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i="1">
                <a:solidFill>
                  <a:srgbClr val="4297A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Clustering and Visualization</a:t>
            </a:r>
            <a:endParaRPr lang="en-IN" sz="3200" b="1" i="1" dirty="0">
              <a:solidFill>
                <a:srgbClr val="4297A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1C32FA-CC9C-BD33-CEC7-18B3833F152D}"/>
              </a:ext>
            </a:extLst>
          </p:cNvPr>
          <p:cNvSpPr txBox="1"/>
          <p:nvPr/>
        </p:nvSpPr>
        <p:spPr>
          <a:xfrm>
            <a:off x="660400" y="1597386"/>
            <a:ext cx="988060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Analysis tools  – </a:t>
            </a:r>
            <a:r>
              <a:rPr lang="en-IN" sz="2000" b="1">
                <a:solidFill>
                  <a:srgbClr val="D311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RANGER </a:t>
            </a:r>
          </a:p>
          <a:p>
            <a:r>
              <a:rPr lang="en-IN" sz="2000" b="1">
                <a:solidFill>
                  <a:srgbClr val="D311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IN" sz="2000" b="1">
                <a:solidFill>
                  <a:srgbClr val="2A22C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LOUPE</a:t>
            </a:r>
            <a:endParaRPr lang="en-IN" sz="2000" b="1">
              <a:solidFill>
                <a:srgbClr val="D311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>
                <a:solidFill>
                  <a:srgbClr val="D311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en-IN" sz="2000" b="1">
                <a:solidFill>
                  <a:srgbClr val="A932B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Community Developed tools </a:t>
            </a:r>
            <a:endParaRPr lang="en-IN" sz="2000">
              <a:solidFill>
                <a:srgbClr val="A932B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Process –  Group similar cells into clusters and Visualize using tSNE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or UMAP</a:t>
            </a:r>
          </a:p>
          <a:p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Output ---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Cells in clusters and two-dimensional tSNE or UMAP plot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DataTechNotes: TSNE Visualization Example in Python">
            <a:extLst>
              <a:ext uri="{FF2B5EF4-FFF2-40B4-BE49-F238E27FC236}">
                <a16:creationId xmlns:a16="http://schemas.microsoft.com/office/drawing/2014/main" id="{DF93052B-006B-D7A5-99FF-EBBFBA12D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33" y="3591017"/>
            <a:ext cx="3539067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UMAP?">
            <a:extLst>
              <a:ext uri="{FF2B5EF4-FFF2-40B4-BE49-F238E27FC236}">
                <a16:creationId xmlns:a16="http://schemas.microsoft.com/office/drawing/2014/main" id="{6CF04E5C-1D6E-6365-5786-9A7722314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981" y="3701522"/>
            <a:ext cx="3130020" cy="282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194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FA8BC3-3B28-AED9-8837-CA39E7CB7C71}"/>
              </a:ext>
            </a:extLst>
          </p:cNvPr>
          <p:cNvSpPr txBox="1"/>
          <p:nvPr/>
        </p:nvSpPr>
        <p:spPr>
          <a:xfrm>
            <a:off x="339990" y="591485"/>
            <a:ext cx="8016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1" dirty="0">
                <a:solidFill>
                  <a:srgbClr val="1597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Differential Gene Expression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9E56B7-1C41-DFDF-93E5-7D3784F10E84}"/>
              </a:ext>
            </a:extLst>
          </p:cNvPr>
          <p:cNvSpPr txBox="1"/>
          <p:nvPr/>
        </p:nvSpPr>
        <p:spPr>
          <a:xfrm>
            <a:off x="651933" y="1436520"/>
            <a:ext cx="988060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tools  – </a:t>
            </a:r>
            <a:r>
              <a:rPr lang="en-IN" sz="2000" b="1" dirty="0">
                <a:solidFill>
                  <a:srgbClr val="D311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RANGER </a:t>
            </a:r>
          </a:p>
          <a:p>
            <a:r>
              <a:rPr lang="en-IN" sz="2000" b="1" dirty="0">
                <a:solidFill>
                  <a:srgbClr val="D311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IN" sz="2000" b="1" dirty="0">
                <a:solidFill>
                  <a:srgbClr val="2A22C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LOUPE</a:t>
            </a:r>
            <a:endParaRPr lang="en-IN" sz="2000" b="1" dirty="0">
              <a:solidFill>
                <a:srgbClr val="D311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solidFill>
                  <a:srgbClr val="D311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en-IN" sz="2000" b="1" dirty="0">
                <a:solidFill>
                  <a:srgbClr val="A932B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Community Developed tools </a:t>
            </a:r>
            <a:endParaRPr lang="en-IN" sz="2000" dirty="0">
              <a:solidFill>
                <a:srgbClr val="A932B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–  Perform differential gene expression analyses for each cluster vs the rest of the cells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--- List of enriched genes (markers) in each cluster, with logFC and P values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9A909-5205-525C-92ED-517D45DD1229}"/>
              </a:ext>
            </a:extLst>
          </p:cNvPr>
          <p:cNvSpPr txBox="1"/>
          <p:nvPr/>
        </p:nvSpPr>
        <p:spPr>
          <a:xfrm>
            <a:off x="406400" y="368050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1" dirty="0">
                <a:solidFill>
                  <a:srgbClr val="1597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Cell type annotation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93550-AC10-FC8B-24E3-5B636CB30881}"/>
              </a:ext>
            </a:extLst>
          </p:cNvPr>
          <p:cNvSpPr txBox="1"/>
          <p:nvPr/>
        </p:nvSpPr>
        <p:spPr>
          <a:xfrm>
            <a:off x="651933" y="438670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–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Annotate cell clusters based on enriched markers or a reference dataset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--- Annotated cell populations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E03DC9-B3D5-4806-D8DC-7DC6E5AC1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933" y="3284612"/>
            <a:ext cx="4246188" cy="315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00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FEB3F-C47E-475F-669A-6AA20510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41" y="300890"/>
            <a:ext cx="6750699" cy="16936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1860E8-8B23-20AF-A82B-DE80E79FA767}"/>
              </a:ext>
            </a:extLst>
          </p:cNvPr>
          <p:cNvSpPr txBox="1"/>
          <p:nvPr/>
        </p:nvSpPr>
        <p:spPr>
          <a:xfrm>
            <a:off x="304800" y="2239939"/>
            <a:ext cx="115823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GB" b="1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GB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The study aimed to understand the cellular composition and transcriptomic profiles of the human kidney to provide insights into renal diseases and cancer.</a:t>
            </a:r>
          </a:p>
          <a:p>
            <a:pPr algn="l"/>
            <a:endParaRPr lang="en-GB" b="0" i="0" dirty="0">
              <a:solidFill>
                <a:srgbClr val="C0000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Kidney Cartoon Images – Browse 10,052 Stock Photos, Vectors, and Video |  Adobe Stock">
            <a:extLst>
              <a:ext uri="{FF2B5EF4-FFF2-40B4-BE49-F238E27FC236}">
                <a16:creationId xmlns:a16="http://schemas.microsoft.com/office/drawing/2014/main" id="{17272462-AD0F-01B8-7410-B4F863F68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86" b="13188"/>
          <a:stretch/>
        </p:blipFill>
        <p:spPr bwMode="auto">
          <a:xfrm>
            <a:off x="7427492" y="169095"/>
            <a:ext cx="3202199" cy="181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748885-2CF0-9F3F-EF73-4A00264F5EEF}"/>
              </a:ext>
            </a:extLst>
          </p:cNvPr>
          <p:cNvSpPr txBox="1"/>
          <p:nvPr/>
        </p:nvSpPr>
        <p:spPr>
          <a:xfrm>
            <a:off x="497304" y="3149679"/>
            <a:ext cx="11486147" cy="3585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sz="1800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Fresh human kidney samples were obtained from patients undergoing radical nephrectomy and radical nephroureterectomy. Normal kidney tissues were collected at least 2 cm away from </a:t>
            </a:r>
            <a:r>
              <a:rPr lang="en-IN" sz="1800" kern="10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tumor</a:t>
            </a:r>
            <a:r>
              <a:rPr lang="en-IN" sz="1800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tissue.</a:t>
            </a:r>
            <a:endParaRPr lang="en-IN" sz="18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sz="1800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Used 10x Genomics Chromium platform for single-cell RNA sequencing</a:t>
            </a:r>
            <a:endParaRPr lang="en-IN" sz="18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sz="1800" kern="10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scRNA-seq</a:t>
            </a:r>
            <a:r>
              <a:rPr lang="en-IN" sz="1800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was generated for </a:t>
            </a:r>
            <a:r>
              <a:rPr lang="en-IN" sz="1800" b="1" kern="10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23,366 high-quality cells </a:t>
            </a:r>
            <a:r>
              <a:rPr lang="en-IN" sz="1800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 three human kidney donors.</a:t>
            </a:r>
          </a:p>
          <a:p>
            <a:pPr marL="285750" indent="-285750" rtl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Identified 20,308 PT cells</a:t>
            </a:r>
            <a:r>
              <a:rPr lang="en-GB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highlighting their abundance in the dataset. Classified PT cells into three distinct clusters based on their molecular markers: </a:t>
            </a:r>
            <a:r>
              <a:rPr lang="en-GB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proximal convoluted tubule</a:t>
            </a:r>
            <a:r>
              <a:rPr lang="en-GB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proximal straight tubule</a:t>
            </a:r>
            <a:r>
              <a:rPr lang="en-GB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a group with no accurate classification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7567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7C7D2F-E49A-D202-1C66-9ADCD8E0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106" y="2197768"/>
            <a:ext cx="7225294" cy="4191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C22261-C38E-9904-7B92-ABA7A281FD12}"/>
              </a:ext>
            </a:extLst>
          </p:cNvPr>
          <p:cNvSpPr txBox="1"/>
          <p:nvPr/>
        </p:nvSpPr>
        <p:spPr>
          <a:xfrm>
            <a:off x="5345529" y="28827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15975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Findings: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GB" b="1" i="0" dirty="0">
                <a:solidFill>
                  <a:srgbClr val="15975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Characterization of Proximal Tubule (PT) Cells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GB" b="1" i="0" dirty="0">
                <a:solidFill>
                  <a:srgbClr val="15975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Characterization of Collecting Duct Cells</a:t>
            </a:r>
            <a:endParaRPr lang="en-GB" b="0" i="0" dirty="0">
              <a:solidFill>
                <a:srgbClr val="15975C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b="1" i="0" dirty="0">
                <a:solidFill>
                  <a:srgbClr val="15975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Confirmation of Data Validity</a:t>
            </a:r>
            <a:endParaRPr lang="en-IN" b="0" i="0" dirty="0">
              <a:solidFill>
                <a:srgbClr val="15975C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i="0" dirty="0">
                <a:solidFill>
                  <a:srgbClr val="15975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Detailed Classification of Cell Subsets</a:t>
            </a:r>
            <a:r>
              <a:rPr lang="en-GB" b="0" i="0" dirty="0">
                <a:solidFill>
                  <a:srgbClr val="15975C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AB8F1-EDCE-DF37-626B-DEC27BB748D1}"/>
              </a:ext>
            </a:extLst>
          </p:cNvPr>
          <p:cNvSpPr txBox="1"/>
          <p:nvPr/>
        </p:nvSpPr>
        <p:spPr>
          <a:xfrm>
            <a:off x="191500" y="476752"/>
            <a:ext cx="3859131" cy="501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1800" kern="100" dirty="0">
                <a:solidFill>
                  <a:srgbClr val="2A22C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study identified 10 clusters of normal human renal cells. Subtypes within proximal tubule (PT) cells (three subtypes) and collecting duct cells (two subtypes) were characterized.</a:t>
            </a:r>
            <a:endParaRPr lang="en-IN" sz="1800" kern="100" dirty="0">
              <a:solidFill>
                <a:srgbClr val="2A22C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1800" kern="100" dirty="0">
                <a:solidFill>
                  <a:srgbClr val="A24264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data provided detailed transcriptomic information at the single-cell level, allowing for the identification of specific gene expression patterns within different cell types.</a:t>
            </a:r>
            <a:endParaRPr lang="en-IN" sz="1800" kern="100" dirty="0">
              <a:solidFill>
                <a:srgbClr val="A2426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1800" kern="100" dirty="0">
                <a:solidFill>
                  <a:schemeClr val="accent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Clustering analysis identified 10 distinct cell types and differentially expressed genes were identified for each cell type.</a:t>
            </a:r>
            <a:endParaRPr lang="en-IN" sz="1800" kern="1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993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D070C-4161-3268-3FBA-9066C69E9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24" y="442376"/>
            <a:ext cx="3557956" cy="3065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1CF590-06FE-B791-72F2-141F51F11AAC}"/>
              </a:ext>
            </a:extLst>
          </p:cNvPr>
          <p:cNvSpPr txBox="1"/>
          <p:nvPr/>
        </p:nvSpPr>
        <p:spPr>
          <a:xfrm>
            <a:off x="4908884" y="1018219"/>
            <a:ext cx="652111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top six genes influencing fate decisions are shown as line plots displayed as the expression level over pseudo time by Monocle2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Classified collecting duct cells into principal cells and intercalated cells  according to marker expression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4 highly expressed marker genes of both NK cells and T cells, designated as NK-T cells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modifying the parameters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4 can be further classified into two subtypes </a:t>
            </a:r>
            <a:r>
              <a:rPr lang="en-GB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NKT cells </a:t>
            </a: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(characterized by specific genes like CD3D, CD3E, GNLY, and NKG7) and </a:t>
            </a:r>
            <a:r>
              <a:rPr lang="en-GB" b="0" i="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 cells </a:t>
            </a: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(characterized by genes like CD3D, CD3E, and IL7R).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A7F778-088A-5A0E-E520-41ED47989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24" y="3784251"/>
            <a:ext cx="3871295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83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0FAFCD-F347-1BFF-0954-30D8549DD25E}"/>
              </a:ext>
            </a:extLst>
          </p:cNvPr>
          <p:cNvSpPr txBox="1"/>
          <p:nvPr/>
        </p:nvSpPr>
        <p:spPr>
          <a:xfrm>
            <a:off x="721895" y="425117"/>
            <a:ext cx="4612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1" dirty="0">
                <a:solidFill>
                  <a:srgbClr val="2A22C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4000" b="1" i="1" dirty="0">
              <a:solidFill>
                <a:srgbClr val="2A22C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1AE79A-99AD-56DD-9F55-3C273B535002}"/>
              </a:ext>
            </a:extLst>
          </p:cNvPr>
          <p:cNvSpPr txBox="1"/>
          <p:nvPr/>
        </p:nvSpPr>
        <p:spPr>
          <a:xfrm>
            <a:off x="946483" y="1549751"/>
            <a:ext cx="959317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https://www.10xgenomics.com/blog/single-cell-rna-seq-an-introductory-overview-and-tools-for-getting-started</a:t>
            </a:r>
            <a:endParaRPr lang="en-IN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https://youtu.be/eVEDw1YykME?si=ElAcmdANkj4_R5mE</a:t>
            </a:r>
            <a:endParaRPr lang="en-IN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https://www.10xgenomics.com/support/single-cell-gene-expression/documentation</a:t>
            </a:r>
            <a:endParaRPr lang="en-IN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file:///C:/Users/admin/Downloads/CG000732_ChromiumGEM-X_SingleCell3_ReagentKitsv4_CellSurfaceProtein_UserGuide_RevA.pdf</a:t>
            </a:r>
            <a:endParaRPr lang="en-IN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https://www.nature.com/articles/s41597-019-0351-8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3142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ingle-Cell RNA Sequencing: State-of-the-Art Technology and Future  Prospects - CBIRT">
            <a:extLst>
              <a:ext uri="{FF2B5EF4-FFF2-40B4-BE49-F238E27FC236}">
                <a16:creationId xmlns:a16="http://schemas.microsoft.com/office/drawing/2014/main" id="{86727A1C-4492-1641-003C-A6E06C2D0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1"/>
          <a:stretch/>
        </p:blipFill>
        <p:spPr bwMode="auto">
          <a:xfrm>
            <a:off x="1807414" y="643467"/>
            <a:ext cx="8577172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6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5D62342B-812D-6FEF-786D-5B53483B1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71" y="1515533"/>
            <a:ext cx="4632246" cy="336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NA Microarray- Definition, Principle, Procedure, Types">
            <a:extLst>
              <a:ext uri="{FF2B5EF4-FFF2-40B4-BE49-F238E27FC236}">
                <a16:creationId xmlns:a16="http://schemas.microsoft.com/office/drawing/2014/main" id="{CF1F3B3F-3A5A-F384-D2F9-C0AA79776C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" t="6831" r="-265" b="7626"/>
          <a:stretch/>
        </p:blipFill>
        <p:spPr bwMode="auto">
          <a:xfrm>
            <a:off x="5477933" y="1515533"/>
            <a:ext cx="6383867" cy="364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CF9728-1D98-9C41-AA2A-D020FDE1BEDB}"/>
              </a:ext>
            </a:extLst>
          </p:cNvPr>
          <p:cNvSpPr txBox="1"/>
          <p:nvPr/>
        </p:nvSpPr>
        <p:spPr>
          <a:xfrm>
            <a:off x="643466" y="499533"/>
            <a:ext cx="7984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1">
                <a:solidFill>
                  <a:srgbClr val="D311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quick glance at more traditional Technologies</a:t>
            </a:r>
            <a:endParaRPr lang="en-IN" sz="2800" b="1" i="1" dirty="0">
              <a:solidFill>
                <a:srgbClr val="D311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121C6E-3D26-0D45-BD5E-B833B386EF4F}"/>
              </a:ext>
            </a:extLst>
          </p:cNvPr>
          <p:cNvSpPr txBox="1"/>
          <p:nvPr/>
        </p:nvSpPr>
        <p:spPr>
          <a:xfrm>
            <a:off x="2125133" y="5080857"/>
            <a:ext cx="6544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qPCR</a:t>
            </a:r>
            <a:endParaRPr lang="en-IN" sz="28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72BF3-B0B3-63FF-C642-B5BBC3FCF92D}"/>
              </a:ext>
            </a:extLst>
          </p:cNvPr>
          <p:cNvSpPr txBox="1"/>
          <p:nvPr/>
        </p:nvSpPr>
        <p:spPr>
          <a:xfrm>
            <a:off x="7780866" y="5284914"/>
            <a:ext cx="6544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Microarray</a:t>
            </a:r>
            <a:endParaRPr lang="en-IN" sz="28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74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65" name="Isosceles Triangle 206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ingle-cell RNA sequencing (scRNA-seq) and whole-genome RNA sequencing... |  Download Scientific Diagram">
            <a:extLst>
              <a:ext uri="{FF2B5EF4-FFF2-40B4-BE49-F238E27FC236}">
                <a16:creationId xmlns:a16="http://schemas.microsoft.com/office/drawing/2014/main" id="{D4122678-8438-0246-C427-2B61011B0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73295"/>
            <a:ext cx="10905066" cy="5311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Isosceles Triangle 206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62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E777E9-0DB2-9F5A-B84A-B1B83021F94C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Bulk vs Single Cell RNA Sequence</a:t>
            </a: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076" name="Picture 4" descr="Difference in resolution from bulk and single-cell RNA-seq data on the... |  Download Scientific Diagram">
            <a:extLst>
              <a:ext uri="{FF2B5EF4-FFF2-40B4-BE49-F238E27FC236}">
                <a16:creationId xmlns:a16="http://schemas.microsoft.com/office/drawing/2014/main" id="{358208DB-D93B-C5F3-FED7-E9B6F2D9F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985" y="2120087"/>
            <a:ext cx="7243199" cy="398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D1D224-A044-E80C-E109-DF4886CE8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963" y="4335004"/>
            <a:ext cx="1768051" cy="1948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3A41AF-E505-85CC-24AF-6650C1602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770" y="1926266"/>
            <a:ext cx="2275558" cy="21498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8C5461-C2E6-ED1B-41A8-A20A4221D1C3}"/>
              </a:ext>
            </a:extLst>
          </p:cNvPr>
          <p:cNvSpPr txBox="1"/>
          <p:nvPr/>
        </p:nvSpPr>
        <p:spPr>
          <a:xfrm>
            <a:off x="7981534" y="2295700"/>
            <a:ext cx="2885480" cy="54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9808">
              <a:spcAft>
                <a:spcPts val="600"/>
              </a:spcAft>
            </a:pPr>
            <a:r>
              <a:rPr lang="en-IN" sz="1476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type-specific gene expression is masked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B6E82-BD9E-3C58-8EAD-43D71AAD2066}"/>
              </a:ext>
            </a:extLst>
          </p:cNvPr>
          <p:cNvSpPr txBox="1"/>
          <p:nvPr/>
        </p:nvSpPr>
        <p:spPr>
          <a:xfrm>
            <a:off x="7059658" y="5323365"/>
            <a:ext cx="2039305" cy="54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9808">
              <a:spcAft>
                <a:spcPts val="600"/>
              </a:spcAft>
            </a:pPr>
            <a:r>
              <a:rPr lang="en-IN" sz="1476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cell has a distinct expression profile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812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39C54-E768-6AEF-A8D8-E8DF0EE3C504}"/>
              </a:ext>
            </a:extLst>
          </p:cNvPr>
          <p:cNvSpPr txBox="1"/>
          <p:nvPr/>
        </p:nvSpPr>
        <p:spPr>
          <a:xfrm>
            <a:off x="1143000" y="990599"/>
            <a:ext cx="9906000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Step 1:  Formation of Single Cell Suspension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ECEF4E-507E-3472-BE2B-A58064119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42" y="2146813"/>
            <a:ext cx="2804269" cy="1840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056A76-D17D-6E8A-B607-DAA13D8226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7"/>
          <a:stretch/>
        </p:blipFill>
        <p:spPr>
          <a:xfrm>
            <a:off x="8553087" y="2426533"/>
            <a:ext cx="2953113" cy="2232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E86A00-B356-6AC2-AF91-3E8E2CA2D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940" y="2252642"/>
            <a:ext cx="2357617" cy="2477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0E96EF-FBF7-15DF-5CB8-7DE62E615739}"/>
              </a:ext>
            </a:extLst>
          </p:cNvPr>
          <p:cNvSpPr txBox="1"/>
          <p:nvPr/>
        </p:nvSpPr>
        <p:spPr>
          <a:xfrm>
            <a:off x="685800" y="4658982"/>
            <a:ext cx="3359262" cy="66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688">
              <a:spcAft>
                <a:spcPts val="600"/>
              </a:spcAft>
            </a:pPr>
            <a:r>
              <a:rPr lang="en-IN" sz="1836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Tissue with Heterogeneous Cell types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6ADF09-060C-CBC2-EE95-E342046E0667}"/>
              </a:ext>
            </a:extLst>
          </p:cNvPr>
          <p:cNvSpPr txBox="1"/>
          <p:nvPr/>
        </p:nvSpPr>
        <p:spPr>
          <a:xfrm>
            <a:off x="4799256" y="5197089"/>
            <a:ext cx="2909664" cy="66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688">
              <a:spcAft>
                <a:spcPts val="600"/>
              </a:spcAft>
            </a:pPr>
            <a:r>
              <a:rPr lang="en-IN" sz="1836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Dissociated with Trypsin or Papain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073CA3-AFFC-EF6A-396B-8D1B209060E2}"/>
              </a:ext>
            </a:extLst>
          </p:cNvPr>
          <p:cNvSpPr txBox="1"/>
          <p:nvPr/>
        </p:nvSpPr>
        <p:spPr>
          <a:xfrm>
            <a:off x="9057846" y="4848978"/>
            <a:ext cx="2448354" cy="66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688">
              <a:spcAft>
                <a:spcPts val="600"/>
              </a:spcAft>
            </a:pPr>
            <a:r>
              <a:rPr lang="en-IN" sz="1836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Formation of Single Cell Suspension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793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387522-2A6E-11BA-7164-B67A85E80F88}"/>
              </a:ext>
            </a:extLst>
          </p:cNvPr>
          <p:cNvSpPr txBox="1"/>
          <p:nvPr/>
        </p:nvSpPr>
        <p:spPr>
          <a:xfrm>
            <a:off x="392555" y="437397"/>
            <a:ext cx="7159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 Making Emulsions with GEM Bead</a:t>
            </a:r>
            <a:endParaRPr lang="en-IN" sz="2800" b="1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66DB3-E4E7-0A83-B161-F23B466D4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48" y="1767696"/>
            <a:ext cx="4900085" cy="1661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26117F-C2DC-99AB-D543-E5F45D6F8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218" y="821267"/>
            <a:ext cx="4129790" cy="434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E707FE-85DF-B361-FFB8-1335BE4135A7}"/>
              </a:ext>
            </a:extLst>
          </p:cNvPr>
          <p:cNvSpPr txBox="1"/>
          <p:nvPr/>
        </p:nvSpPr>
        <p:spPr>
          <a:xfrm>
            <a:off x="2545290" y="335120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Chromium microfluidics chip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534782-103B-944F-9AAD-06D18A694AAF}"/>
              </a:ext>
            </a:extLst>
          </p:cNvPr>
          <p:cNvSpPr/>
          <p:nvPr/>
        </p:nvSpPr>
        <p:spPr>
          <a:xfrm>
            <a:off x="806448" y="4792134"/>
            <a:ext cx="3477685" cy="1701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1. Single Cells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2. Reverse Transcription Reagents 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3. Gel beads Containing barcoded oligonucleotides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4. Oil</a:t>
            </a:r>
          </a:p>
          <a:p>
            <a:pPr algn="ctr"/>
            <a:endParaRPr lang="en-IN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C901E3-1500-7A62-C24A-B49475B1F0BE}"/>
              </a:ext>
            </a:extLst>
          </p:cNvPr>
          <p:cNvCxnSpPr>
            <a:cxnSpLocks/>
          </p:cNvCxnSpPr>
          <p:nvPr/>
        </p:nvCxnSpPr>
        <p:spPr>
          <a:xfrm flipV="1">
            <a:off x="4440959" y="5630333"/>
            <a:ext cx="990600" cy="12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C21AB8F-FDB5-AB67-62FF-8C11158E4452}"/>
              </a:ext>
            </a:extLst>
          </p:cNvPr>
          <p:cNvSpPr/>
          <p:nvPr/>
        </p:nvSpPr>
        <p:spPr>
          <a:xfrm>
            <a:off x="5578961" y="4332837"/>
            <a:ext cx="2647585" cy="214839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Combined on a microfluidic chip to form a  reaction vesicle called </a:t>
            </a:r>
          </a:p>
          <a:p>
            <a:pPr algn="ctr"/>
            <a:r>
              <a:rPr lang="en-IN" sz="1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Single-cell GEM emulsion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824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D5D2E51-A652-4FCB-ADE3-8974F2723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08E18253-076D-4D89-968E-FCD8887E2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F6EBCC24-DE3B-4BAD-9624-83E1C2D66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07AF1D-AB44-447B-BC2F-DBECCC06C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CD70E2-BD62-41E4-975D-E58B07928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A93AD-0DD9-82E1-BBE4-0D922D8904ED}"/>
              </a:ext>
            </a:extLst>
          </p:cNvPr>
          <p:cNvSpPr txBox="1"/>
          <p:nvPr/>
        </p:nvSpPr>
        <p:spPr>
          <a:xfrm>
            <a:off x="438911" y="2514600"/>
            <a:ext cx="5843355" cy="3666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2A22C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Captures mRNA that comes from the cell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1E950-D08D-3811-D0FD-FAECAFA9A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795" y="583207"/>
            <a:ext cx="2006650" cy="211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20DA7C-CE42-F459-7D19-1448A29E2C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6" t="14815" r="20293" b="7901"/>
          <a:stretch/>
        </p:blipFill>
        <p:spPr>
          <a:xfrm>
            <a:off x="9912177" y="583207"/>
            <a:ext cx="1258590" cy="2112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9D16A9-46DC-DAD2-D787-288553A6BA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04" t="16297" r="3241" b="56666"/>
          <a:stretch/>
        </p:blipFill>
        <p:spPr>
          <a:xfrm>
            <a:off x="7425697" y="2897934"/>
            <a:ext cx="3508197" cy="32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62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3997</TotalTime>
  <Words>859</Words>
  <Application>Microsoft Office PowerPoint</Application>
  <PresentationFormat>Widescreen</PresentationFormat>
  <Paragraphs>114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Cooper Black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sura suma</dc:creator>
  <cp:lastModifiedBy>sura suma</cp:lastModifiedBy>
  <cp:revision>19</cp:revision>
  <dcterms:created xsi:type="dcterms:W3CDTF">2024-05-09T18:59:53Z</dcterms:created>
  <dcterms:modified xsi:type="dcterms:W3CDTF">2024-07-01T02:09:26Z</dcterms:modified>
</cp:coreProperties>
</file>